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Proxima Nova Extrabold"/>
      <p:bold r:id="rId39"/>
    </p:embeddedFont>
    <p:embeddedFont>
      <p:font typeface="Average"/>
      <p:regular r:id="rId40"/>
    </p:embeddedFont>
    <p:embeddedFont>
      <p:font typeface="Proxima Nova Semibold"/>
      <p:regular r:id="rId41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verage-regular.fntdata"/><Relationship Id="rId20" Type="http://schemas.openxmlformats.org/officeDocument/2006/relationships/slide" Target="slides/slide16.xml"/><Relationship Id="rId42" Type="http://schemas.openxmlformats.org/officeDocument/2006/relationships/font" Target="fonts/ProximaNovaSemibold-bold.fntdata"/><Relationship Id="rId41" Type="http://schemas.openxmlformats.org/officeDocument/2006/relationships/font" Target="fonts/ProximaNovaSemibold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ProximaNovaSemibold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10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3.xml"/><Relationship Id="rId39" Type="http://schemas.openxmlformats.org/officeDocument/2006/relationships/font" Target="fonts/ProximaNovaExtrabold-bold.fntdata"/><Relationship Id="rId16" Type="http://schemas.openxmlformats.org/officeDocument/2006/relationships/slide" Target="slides/slide12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d46af8a7f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d46af8a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d46af8a7f_0_1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d46af8a7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a0503e2e9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a0503e2e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4892a4278ad95b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4892a4278ad95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1c1f6a9d_0_1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1c1f6a9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1c1f6a9d_0_1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21c1f6a9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1c1f6a9d_0_1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1c1f6a9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21c1f6a9d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21c1f6a9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21c1f6a9d_0_1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21c1f6a9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21c1f6a9d_0_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21c1f6a9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21c1f6a9d_0_1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21c1f6a9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d46af8a7f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d46af8a7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4892a4278ad95b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4892a4278ad95b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2978ecf26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2978ecf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d46af8a7f_0_1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d46af8a7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fe3e0be42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fe3e0be4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fe3e0be42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fe3e0be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fe3e0be42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fe3e0be4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ae1982c46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ae1982c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46a590583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46a59058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46a590583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46a59058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96ff63d9d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96ff63d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1c1f6a9d_0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1c1f6a9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d46af8a7f_0_2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d46af8a7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21c1f6a9d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21c1f6a9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21c1f6a9d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21c1f6a9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21c1f6a9d_0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21c1f6a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1c1f6a9d_0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1c1f6a9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21c1f6a9d_0_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21c1f6a9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21c1f6a9d_0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21c1f6a9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hyperlink" Target="https://ourworldindata.org/grapher/users-by-social-media-platfor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2.jpg"/><Relationship Id="rId7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Relationship Id="rId4" Type="http://schemas.openxmlformats.org/officeDocument/2006/relationships/image" Target="../media/image19.jp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hyperlink" Target="https://www.quora.com/What-is-the-most-sophisticated-piece-of-software-ever-written-1/answer/John-Byrd-2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python.org/dev/peps/pep-0008/" TargetMode="External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python.org/3/library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jpg"/><Relationship Id="rId5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-50" y="3932250"/>
            <a:ext cx="91440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A1E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Algoritmos y Programación I</a:t>
            </a:r>
            <a:endParaRPr>
              <a:solidFill>
                <a:srgbClr val="0BA1E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-50" y="4505550"/>
            <a:ext cx="91440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Curso Essaya - 75.40 / 95.14</a:t>
            </a:r>
            <a:b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">
                <a:solidFill>
                  <a:srgbClr val="0BA1E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Clase 3</a:t>
            </a:r>
            <a: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Construcción de programas - Calidad de software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23" y="1150176"/>
            <a:ext cx="6863549" cy="22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idx="4294967295" type="ctrTitle"/>
          </p:nvPr>
        </p:nvSpPr>
        <p:spPr>
          <a:xfrm>
            <a:off x="-50" y="21339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Calidad de software</a:t>
            </a:r>
            <a:endParaRPr b="1" sz="4500">
              <a:solidFill>
                <a:srgbClr val="0BA1E6"/>
              </a:solidFill>
            </a:endParaRPr>
          </a:p>
        </p:txBody>
      </p:sp>
      <p:sp>
        <p:nvSpPr>
          <p:cNvPr id="136" name="Google Shape;136;p22"/>
          <p:cNvSpPr txBox="1"/>
          <p:nvPr>
            <p:ph idx="4294967295" type="body"/>
          </p:nvPr>
        </p:nvSpPr>
        <p:spPr>
          <a:xfrm>
            <a:off x="3310950" y="3382400"/>
            <a:ext cx="2522100" cy="32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Confiabilidad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Testabilidad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Performance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Usabilidad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Mantenibilidad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Escalabilidad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Portabilidad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Seguridad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idx="4294967295" type="title"/>
          </p:nvPr>
        </p:nvSpPr>
        <p:spPr>
          <a:xfrm>
            <a:off x="311700" y="212375"/>
            <a:ext cx="3426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Calidad de software</a:t>
            </a:r>
            <a:endParaRPr/>
          </a:p>
        </p:txBody>
      </p:sp>
      <p:sp>
        <p:nvSpPr>
          <p:cNvPr id="142" name="Google Shape;142;p23"/>
          <p:cNvSpPr txBox="1"/>
          <p:nvPr>
            <p:ph idx="4294967295" type="body"/>
          </p:nvPr>
        </p:nvSpPr>
        <p:spPr>
          <a:xfrm>
            <a:off x="311700" y="1843050"/>
            <a:ext cx="23019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Confiabilidad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Mantenibilidad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Escalabilidad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Portabilidad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Seguridad</a:t>
            </a:r>
            <a:endParaRPr sz="2400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601" y="1349050"/>
            <a:ext cx="6157749" cy="461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6882"/>
            <a:ext cx="9143999" cy="633111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546450" y="145725"/>
            <a:ext cx="80784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1998: NASA’s Mars Climate Orbiter</a:t>
            </a:r>
            <a:endParaRPr sz="36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0" y="6580800"/>
            <a:ext cx="5246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By Xession - Own work, CC BY 3.0, https://commons.wikimedia.org/w/index.php?curid=12688947</a:t>
            </a:r>
            <a:endParaRPr sz="8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4294967295" type="title"/>
          </p:nvPr>
        </p:nvSpPr>
        <p:spPr>
          <a:xfrm>
            <a:off x="311700" y="212375"/>
            <a:ext cx="3426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Calidad de software</a:t>
            </a:r>
            <a:endParaRPr/>
          </a:p>
        </p:txBody>
      </p:sp>
      <p:sp>
        <p:nvSpPr>
          <p:cNvPr id="156" name="Google Shape;156;p25"/>
          <p:cNvSpPr txBox="1"/>
          <p:nvPr>
            <p:ph idx="4294967295" type="body"/>
          </p:nvPr>
        </p:nvSpPr>
        <p:spPr>
          <a:xfrm>
            <a:off x="311700" y="1843050"/>
            <a:ext cx="23019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Confiabilidad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Testabilidad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Mantenibilidad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Escalabilidad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Portabilidad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Seguridad</a:t>
            </a:r>
            <a:endParaRPr sz="2400"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9982" l="8382" r="4478" t="0"/>
          <a:stretch/>
        </p:blipFill>
        <p:spPr>
          <a:xfrm>
            <a:off x="2698550" y="1628875"/>
            <a:ext cx="6024924" cy="35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idx="4294967295" type="title"/>
          </p:nvPr>
        </p:nvSpPr>
        <p:spPr>
          <a:xfrm>
            <a:off x="311700" y="212375"/>
            <a:ext cx="3426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Calidad de software</a:t>
            </a:r>
            <a:endParaRPr/>
          </a:p>
        </p:txBody>
      </p:sp>
      <p:sp>
        <p:nvSpPr>
          <p:cNvPr id="163" name="Google Shape;163;p26"/>
          <p:cNvSpPr txBox="1"/>
          <p:nvPr>
            <p:ph idx="4294967295" type="body"/>
          </p:nvPr>
        </p:nvSpPr>
        <p:spPr>
          <a:xfrm>
            <a:off x="311700" y="1843050"/>
            <a:ext cx="23019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Confiabilidad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Performance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Mantenibilidad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Escalabilidad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Portabilidad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Seguridad</a:t>
            </a:r>
            <a:endParaRPr sz="2400"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906" y="2978963"/>
            <a:ext cx="2595637" cy="1730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5" name="Google Shape;165;p26"/>
          <p:cNvSpPr txBox="1"/>
          <p:nvPr/>
        </p:nvSpPr>
        <p:spPr>
          <a:xfrm>
            <a:off x="3170375" y="1814075"/>
            <a:ext cx="2120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Espacio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6446975" y="1814075"/>
            <a:ext cx="2120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Tiempo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075" y="2625641"/>
            <a:ext cx="2971700" cy="173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875" y="3395978"/>
            <a:ext cx="3088252" cy="231944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4826150" y="1280675"/>
            <a:ext cx="2120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Recursos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idx="4294967295" type="title"/>
          </p:nvPr>
        </p:nvSpPr>
        <p:spPr>
          <a:xfrm>
            <a:off x="311700" y="212375"/>
            <a:ext cx="3426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Calidad de software</a:t>
            </a:r>
            <a:endParaRPr/>
          </a:p>
        </p:txBody>
      </p:sp>
      <p:sp>
        <p:nvSpPr>
          <p:cNvPr id="175" name="Google Shape;175;p27"/>
          <p:cNvSpPr txBox="1"/>
          <p:nvPr>
            <p:ph idx="4294967295" type="body"/>
          </p:nvPr>
        </p:nvSpPr>
        <p:spPr>
          <a:xfrm>
            <a:off x="311700" y="1843050"/>
            <a:ext cx="23019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Confiabilidad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Usabilidad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Mantenibilidad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Escalabilidad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Portabilidad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Seguridad</a:t>
            </a:r>
            <a:endParaRPr sz="2400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000" y="1128275"/>
            <a:ext cx="6225600" cy="477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4294967295" type="title"/>
          </p:nvPr>
        </p:nvSpPr>
        <p:spPr>
          <a:xfrm>
            <a:off x="311700" y="212375"/>
            <a:ext cx="3426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Calidad de software</a:t>
            </a:r>
            <a:endParaRPr/>
          </a:p>
        </p:txBody>
      </p:sp>
      <p:sp>
        <p:nvSpPr>
          <p:cNvPr id="182" name="Google Shape;182;p28"/>
          <p:cNvSpPr txBox="1"/>
          <p:nvPr>
            <p:ph idx="4294967295" type="body"/>
          </p:nvPr>
        </p:nvSpPr>
        <p:spPr>
          <a:xfrm>
            <a:off x="311700" y="1843050"/>
            <a:ext cx="23019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Confiabilidad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Mantenibilidad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Escalabilidad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Portabilidad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Seguridad</a:t>
            </a:r>
            <a:endParaRPr sz="24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525" y="201975"/>
            <a:ext cx="5038149" cy="3778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800" y="2102800"/>
            <a:ext cx="5251401" cy="4090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25" y="1376100"/>
            <a:ext cx="4237775" cy="4237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idx="4294967295" type="title"/>
          </p:nvPr>
        </p:nvSpPr>
        <p:spPr>
          <a:xfrm>
            <a:off x="311700" y="212375"/>
            <a:ext cx="3426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Calidad de software</a:t>
            </a:r>
            <a:endParaRPr/>
          </a:p>
        </p:txBody>
      </p:sp>
      <p:sp>
        <p:nvSpPr>
          <p:cNvPr id="191" name="Google Shape;191;p29"/>
          <p:cNvSpPr txBox="1"/>
          <p:nvPr>
            <p:ph idx="4294967295" type="body"/>
          </p:nvPr>
        </p:nvSpPr>
        <p:spPr>
          <a:xfrm>
            <a:off x="311700" y="1843050"/>
            <a:ext cx="23019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Confiabilidad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Mantenibilidad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Escalabilidad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Portabilidad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Seguridad</a:t>
            </a:r>
            <a:endParaRPr sz="2400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975" y="1373988"/>
            <a:ext cx="6509625" cy="411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3" name="Google Shape;193;p29"/>
          <p:cNvSpPr txBox="1"/>
          <p:nvPr/>
        </p:nvSpPr>
        <p:spPr>
          <a:xfrm>
            <a:off x="2481975" y="5507100"/>
            <a:ext cx="567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https://ourworldindata.org/grapher/users-by-social-media-platform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4294967295" type="title"/>
          </p:nvPr>
        </p:nvSpPr>
        <p:spPr>
          <a:xfrm>
            <a:off x="311700" y="212375"/>
            <a:ext cx="3426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Calidad de software</a:t>
            </a:r>
            <a:endParaRPr/>
          </a:p>
        </p:txBody>
      </p:sp>
      <p:sp>
        <p:nvSpPr>
          <p:cNvPr id="199" name="Google Shape;199;p30"/>
          <p:cNvSpPr txBox="1"/>
          <p:nvPr>
            <p:ph idx="4294967295" type="body"/>
          </p:nvPr>
        </p:nvSpPr>
        <p:spPr>
          <a:xfrm>
            <a:off x="311700" y="1843050"/>
            <a:ext cx="23019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Confiabilidad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Mantenibilidad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Escalabilidad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Portabilidad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Seguridad</a:t>
            </a:r>
            <a:endParaRPr sz="2400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150" y="880925"/>
            <a:ext cx="2016008" cy="2336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535" y="157850"/>
            <a:ext cx="3143250" cy="236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633" y="880925"/>
            <a:ext cx="2336049" cy="2336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6725" y="2640850"/>
            <a:ext cx="3906175" cy="2926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4" name="Google Shape;20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5157" y="5258620"/>
            <a:ext cx="4509324" cy="132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idx="4294967295" type="title"/>
          </p:nvPr>
        </p:nvSpPr>
        <p:spPr>
          <a:xfrm>
            <a:off x="311700" y="212375"/>
            <a:ext cx="3426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Calidad de software</a:t>
            </a:r>
            <a:endParaRPr/>
          </a:p>
        </p:txBody>
      </p:sp>
      <p:sp>
        <p:nvSpPr>
          <p:cNvPr id="210" name="Google Shape;210;p31"/>
          <p:cNvSpPr txBox="1"/>
          <p:nvPr>
            <p:ph idx="4294967295" type="body"/>
          </p:nvPr>
        </p:nvSpPr>
        <p:spPr>
          <a:xfrm>
            <a:off x="311700" y="1843050"/>
            <a:ext cx="23019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Confiabilidad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Mantenibilidad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Escalabilidad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Portabilidad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Seguridad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6714" l="0" r="0" t="9875"/>
          <a:stretch/>
        </p:blipFill>
        <p:spPr>
          <a:xfrm>
            <a:off x="3840100" y="470350"/>
            <a:ext cx="5042275" cy="597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725" y="3344873"/>
            <a:ext cx="3152825" cy="198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5">
            <a:alphaModFix/>
          </a:blip>
          <a:srcRect b="9096" l="20512" r="4541" t="9826"/>
          <a:stretch/>
        </p:blipFill>
        <p:spPr>
          <a:xfrm>
            <a:off x="2259225" y="770400"/>
            <a:ext cx="3014474" cy="2445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4294967295" type="ctrTitle"/>
          </p:nvPr>
        </p:nvSpPr>
        <p:spPr>
          <a:xfrm>
            <a:off x="-50" y="21339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Construcción de programas</a:t>
            </a:r>
            <a:endParaRPr b="1" sz="4500">
              <a:solidFill>
                <a:srgbClr val="0BA1E6"/>
              </a:solidFill>
            </a:endParaRPr>
          </a:p>
        </p:txBody>
      </p:sp>
      <p:sp>
        <p:nvSpPr>
          <p:cNvPr id="70" name="Google Shape;70;p14"/>
          <p:cNvSpPr txBox="1"/>
          <p:nvPr>
            <p:ph idx="4294967295" type="body"/>
          </p:nvPr>
        </p:nvSpPr>
        <p:spPr>
          <a:xfrm>
            <a:off x="3317275" y="3522150"/>
            <a:ext cx="30654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Análisis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Especificación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Diseño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Implementación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Pruebas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Mantenimiento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0" y="21575"/>
            <a:ext cx="9144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2009/2010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0" y="6603000"/>
            <a:ext cx="66486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latin typeface="Consolas"/>
                <a:ea typeface="Consolas"/>
                <a:cs typeface="Consolas"/>
                <a:sym typeface="Consolas"/>
                <a:hlinkClick r:id="rId4"/>
              </a:rPr>
              <a:t>https://www.quora.com/What-is-the-most-sophisticated-piece-of-software-ever-written-1/answer/John-Byrd-2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idx="4294967295" type="title"/>
          </p:nvPr>
        </p:nvSpPr>
        <p:spPr>
          <a:xfrm>
            <a:off x="311700" y="212375"/>
            <a:ext cx="3426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Calidad de software</a:t>
            </a:r>
            <a:endParaRPr/>
          </a:p>
        </p:txBody>
      </p:sp>
      <p:sp>
        <p:nvSpPr>
          <p:cNvPr id="226" name="Google Shape;226;p33"/>
          <p:cNvSpPr txBox="1"/>
          <p:nvPr>
            <p:ph idx="4294967295" type="body"/>
          </p:nvPr>
        </p:nvSpPr>
        <p:spPr>
          <a:xfrm>
            <a:off x="2374400" y="1253725"/>
            <a:ext cx="4395300" cy="47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Confiabilidad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Testabilidad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Performance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Usabilidad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Mantenibilidad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Escalabilidad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Portabilidad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Seguridad</a:t>
            </a:r>
            <a:endParaRPr sz="3600"/>
          </a:p>
        </p:txBody>
      </p:sp>
      <p:sp>
        <p:nvSpPr>
          <p:cNvPr id="227" name="Google Shape;227;p33"/>
          <p:cNvSpPr/>
          <p:nvPr/>
        </p:nvSpPr>
        <p:spPr>
          <a:xfrm>
            <a:off x="2319725" y="3460675"/>
            <a:ext cx="763500" cy="763500"/>
          </a:xfrm>
          <a:prstGeom prst="ellipse">
            <a:avLst/>
          </a:prstGeom>
          <a:solidFill>
            <a:srgbClr val="E6913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2319725" y="3479364"/>
            <a:ext cx="763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2236950" y="1168100"/>
            <a:ext cx="929100" cy="9291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2319725" y="1269564"/>
            <a:ext cx="763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2413475" y="2448197"/>
            <a:ext cx="576000" cy="576000"/>
          </a:xfrm>
          <a:prstGeom prst="ellipse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2450225" y="2497247"/>
            <a:ext cx="502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>
            <p:ph idx="4294967295" type="ctrTitle"/>
          </p:nvPr>
        </p:nvSpPr>
        <p:spPr>
          <a:xfrm>
            <a:off x="-50" y="21339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Bonus tracks</a:t>
            </a:r>
            <a:endParaRPr b="1" sz="4500">
              <a:solidFill>
                <a:srgbClr val="0BA1E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idx="4294967295" type="title"/>
          </p:nvPr>
        </p:nvSpPr>
        <p:spPr>
          <a:xfrm>
            <a:off x="1491275" y="1765950"/>
            <a:ext cx="73410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ETC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Easier To Change</a:t>
            </a:r>
            <a:endParaRPr b="0" i="1" sz="3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35"/>
          <p:cNvSpPr txBox="1"/>
          <p:nvPr>
            <p:ph idx="4294967295" type="title"/>
          </p:nvPr>
        </p:nvSpPr>
        <p:spPr>
          <a:xfrm>
            <a:off x="1491275" y="2375550"/>
            <a:ext cx="73410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KISS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Keep it Simple, Stupid</a:t>
            </a:r>
            <a:endParaRPr b="0" i="1" sz="3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35"/>
          <p:cNvSpPr txBox="1"/>
          <p:nvPr>
            <p:ph idx="4294967295" type="title"/>
          </p:nvPr>
        </p:nvSpPr>
        <p:spPr>
          <a:xfrm>
            <a:off x="1491275" y="2985150"/>
            <a:ext cx="73410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YAGNI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 Ain't Gonna Need It</a:t>
            </a:r>
            <a:endParaRPr b="0" i="1" sz="3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35"/>
          <p:cNvSpPr txBox="1"/>
          <p:nvPr>
            <p:ph idx="4294967295" type="title"/>
          </p:nvPr>
        </p:nvSpPr>
        <p:spPr>
          <a:xfrm>
            <a:off x="1491275" y="3594750"/>
            <a:ext cx="73410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DRY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Don't Repeat Yourself</a:t>
            </a:r>
            <a:endParaRPr b="0" i="1" sz="3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5"/>
          <p:cNvSpPr txBox="1"/>
          <p:nvPr>
            <p:ph idx="4294967295" type="title"/>
          </p:nvPr>
        </p:nvSpPr>
        <p:spPr>
          <a:xfrm>
            <a:off x="1491275" y="4204350"/>
            <a:ext cx="73410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CIAL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Code Is A Liability</a:t>
            </a:r>
            <a:endParaRPr b="0" i="1" sz="3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-16233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Zen de Python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1003225"/>
            <a:ext cx="8520600" cy="54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Bello</a:t>
            </a:r>
            <a:r>
              <a:rPr lang="en" sz="2400">
                <a:solidFill>
                  <a:srgbClr val="D9D9D9"/>
                </a:solidFill>
              </a:rPr>
              <a:t> es mejor que </a:t>
            </a:r>
            <a:r>
              <a:rPr i="1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lang="en" sz="20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b="1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Explícito</a:t>
            </a:r>
            <a:r>
              <a:rPr lang="en" sz="2400">
                <a:solidFill>
                  <a:srgbClr val="D9D9D9"/>
                </a:solidFill>
              </a:rPr>
              <a:t> es mejor que </a:t>
            </a:r>
            <a:r>
              <a:rPr lang="en" sz="2400">
                <a:solidFill>
                  <a:schemeClr val="accent5"/>
                </a:solidFill>
              </a:rPr>
              <a:t>impl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Simple</a:t>
            </a:r>
            <a:r>
              <a:rPr lang="en" sz="2400">
                <a:solidFill>
                  <a:srgbClr val="D9D9D9"/>
                </a:solidFill>
              </a:rPr>
              <a:t> es mejor que </a:t>
            </a:r>
            <a:r>
              <a:rPr lang="en" sz="2400">
                <a:solidFill>
                  <a:schemeClr val="accent5"/>
                </a:solidFill>
              </a:rPr>
              <a:t>cσmρlεjo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C</a:t>
            </a:r>
            <a:r>
              <a:rPr lang="en" sz="2400">
                <a:solidFill>
                  <a:schemeClr val="lt2"/>
                </a:solidFill>
              </a:rPr>
              <a:t>σmρlεjo</a:t>
            </a:r>
            <a:r>
              <a:rPr lang="en" sz="2400">
                <a:solidFill>
                  <a:srgbClr val="D9D9D9"/>
                </a:solidFill>
              </a:rPr>
              <a:t> es mejor que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c0mpl1cad0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Plano</a:t>
            </a:r>
            <a:r>
              <a:rPr lang="en" sz="2400">
                <a:solidFill>
                  <a:srgbClr val="D9D9D9"/>
                </a:solidFill>
              </a:rPr>
              <a:t> es mejor que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aseline="30000"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nid</a:t>
            </a:r>
            <a:r>
              <a:rPr baseline="-25000"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ado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E s p a c i a d o</a:t>
            </a:r>
            <a:r>
              <a:rPr lang="en" sz="2400">
                <a:solidFill>
                  <a:srgbClr val="D9D9D9"/>
                </a:solidFill>
              </a:rPr>
              <a:t>  es mejorque</a:t>
            </a:r>
            <a:r>
              <a:rPr lang="en" sz="2400">
                <a:solidFill>
                  <a:schemeClr val="accent5"/>
                </a:solidFill>
              </a:rPr>
              <a:t>denso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La </a:t>
            </a:r>
            <a:r>
              <a:rPr lang="en" sz="2400">
                <a:solidFill>
                  <a:schemeClr val="lt2"/>
                </a:solidFill>
              </a:rPr>
              <a:t>legibilidad</a:t>
            </a:r>
            <a:r>
              <a:rPr lang="en" sz="2400">
                <a:solidFill>
                  <a:srgbClr val="D9D9D9"/>
                </a:solidFill>
              </a:rPr>
              <a:t> es importante.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Los </a:t>
            </a:r>
            <a:r>
              <a:rPr lang="en" sz="2400">
                <a:solidFill>
                  <a:schemeClr val="accent5"/>
                </a:solidFill>
              </a:rPr>
              <a:t>casos especiales</a:t>
            </a:r>
            <a:r>
              <a:rPr lang="en" sz="2400">
                <a:solidFill>
                  <a:srgbClr val="D9D9D9"/>
                </a:solidFill>
              </a:rPr>
              <a:t> no son lo suficientemente especiales como para romper las reglas.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Sin embargo, la </a:t>
            </a:r>
            <a:r>
              <a:rPr lang="en" sz="2400">
                <a:solidFill>
                  <a:schemeClr val="lt2"/>
                </a:solidFill>
              </a:rPr>
              <a:t>practicidad</a:t>
            </a:r>
            <a:r>
              <a:rPr lang="en" sz="2400">
                <a:solidFill>
                  <a:srgbClr val="D9D9D9"/>
                </a:solidFill>
              </a:rPr>
              <a:t> le gana a la </a:t>
            </a:r>
            <a:r>
              <a:rPr lang="en" sz="2400">
                <a:solidFill>
                  <a:schemeClr val="accent5"/>
                </a:solidFill>
              </a:rPr>
              <a:t>pureza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311700" y="241225"/>
            <a:ext cx="8520600" cy="6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Los </a:t>
            </a:r>
            <a:r>
              <a:rPr lang="en" sz="2400">
                <a:solidFill>
                  <a:srgbClr val="6D9EEB"/>
                </a:solidFill>
              </a:rPr>
              <a:t>errores</a:t>
            </a:r>
            <a:r>
              <a:rPr lang="en" sz="2400">
                <a:solidFill>
                  <a:srgbClr val="D9D9D9"/>
                </a:solidFill>
              </a:rPr>
              <a:t> nunca deberían pasar </a:t>
            </a:r>
            <a:r>
              <a:rPr lang="en" sz="2400">
                <a:solidFill>
                  <a:schemeClr val="accent5"/>
                </a:solidFill>
              </a:rPr>
              <a:t>silenciosamente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A menos que se silencien </a:t>
            </a:r>
            <a:r>
              <a:rPr lang="en" sz="2400">
                <a:solidFill>
                  <a:schemeClr val="lt2"/>
                </a:solidFill>
              </a:rPr>
              <a:t>explícitamente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Frente a la ambigüedad, evitar la tentación de </a:t>
            </a:r>
            <a:r>
              <a:rPr lang="en" sz="2400">
                <a:solidFill>
                  <a:schemeClr val="accent5"/>
                </a:solidFill>
              </a:rPr>
              <a:t>adivinar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Debería haber </a:t>
            </a:r>
            <a:r>
              <a:rPr lang="en" sz="2400">
                <a:solidFill>
                  <a:schemeClr val="lt2"/>
                </a:solidFill>
              </a:rPr>
              <a:t>una</a:t>
            </a:r>
            <a:r>
              <a:rPr lang="en" sz="2400">
                <a:solidFill>
                  <a:srgbClr val="D9D9D9"/>
                </a:solidFill>
              </a:rPr>
              <a:t>, y preferiblemente solo </a:t>
            </a:r>
            <a:r>
              <a:rPr lang="en" sz="2400">
                <a:solidFill>
                  <a:schemeClr val="lt2"/>
                </a:solidFill>
              </a:rPr>
              <a:t>una</a:t>
            </a:r>
            <a:r>
              <a:rPr lang="en" sz="2400">
                <a:solidFill>
                  <a:srgbClr val="D9D9D9"/>
                </a:solidFill>
              </a:rPr>
              <a:t>, manera obvia de hacerlo.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Aunque esa manera posiblemente no sea obvia a menos que seas </a:t>
            </a:r>
            <a:r>
              <a:rPr lang="en" sz="2400">
                <a:solidFill>
                  <a:schemeClr val="accent5"/>
                </a:solidFill>
              </a:rPr>
              <a:t>Hol</a:t>
            </a:r>
            <a:r>
              <a:rPr lang="en" sz="2400">
                <a:solidFill>
                  <a:srgbClr val="D9D9D9"/>
                </a:solidFill>
              </a:rPr>
              <a:t>an</a:t>
            </a:r>
            <a:r>
              <a:rPr lang="en" sz="2400">
                <a:solidFill>
                  <a:srgbClr val="6D9EEB"/>
                </a:solidFill>
              </a:rPr>
              <a:t>dés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Ahora</a:t>
            </a:r>
            <a:r>
              <a:rPr lang="en" sz="2400">
                <a:solidFill>
                  <a:srgbClr val="D9D9D9"/>
                </a:solidFill>
              </a:rPr>
              <a:t> es mejor que </a:t>
            </a:r>
            <a:r>
              <a:rPr lang="en" sz="2400">
                <a:solidFill>
                  <a:schemeClr val="accent5"/>
                </a:solidFill>
              </a:rPr>
              <a:t>nunca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Aunque </a:t>
            </a:r>
            <a:r>
              <a:rPr lang="en" sz="2400">
                <a:solidFill>
                  <a:schemeClr val="lt2"/>
                </a:solidFill>
              </a:rPr>
              <a:t>nunca</a:t>
            </a:r>
            <a:r>
              <a:rPr lang="en" sz="2400">
                <a:solidFill>
                  <a:srgbClr val="D9D9D9"/>
                </a:solidFill>
              </a:rPr>
              <a:t> es muchas veces mejor que </a:t>
            </a:r>
            <a:r>
              <a:rPr i="1" lang="en" sz="2400">
                <a:solidFill>
                  <a:schemeClr val="accent5"/>
                </a:solidFill>
              </a:rPr>
              <a:t>ahora</a:t>
            </a:r>
            <a:r>
              <a:rPr lang="en" sz="2400">
                <a:solidFill>
                  <a:schemeClr val="accent5"/>
                </a:solidFill>
              </a:rPr>
              <a:t> mismo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Si la implementación es </a:t>
            </a:r>
            <a:r>
              <a:rPr lang="en" sz="2400">
                <a:solidFill>
                  <a:schemeClr val="accent5"/>
                </a:solidFill>
              </a:rPr>
              <a:t>difícil</a:t>
            </a:r>
            <a:r>
              <a:rPr lang="en" sz="2400">
                <a:solidFill>
                  <a:srgbClr val="D9D9D9"/>
                </a:solidFill>
              </a:rPr>
              <a:t> de explicar, es una </a:t>
            </a:r>
            <a:r>
              <a:rPr lang="en" sz="2400">
                <a:solidFill>
                  <a:schemeClr val="accent5"/>
                </a:solidFill>
              </a:rPr>
              <a:t>mala idea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Si la implementación es </a:t>
            </a:r>
            <a:r>
              <a:rPr lang="en" sz="2400">
                <a:solidFill>
                  <a:schemeClr val="lt2"/>
                </a:solidFill>
              </a:rPr>
              <a:t>fácil</a:t>
            </a:r>
            <a:r>
              <a:rPr lang="en" sz="2400">
                <a:solidFill>
                  <a:srgbClr val="D9D9D9"/>
                </a:solidFill>
              </a:rPr>
              <a:t> de explicar, puede que sea una </a:t>
            </a:r>
            <a:r>
              <a:rPr lang="en" sz="2400">
                <a:solidFill>
                  <a:schemeClr val="lt2"/>
                </a:solidFill>
              </a:rPr>
              <a:t>buena idea</a:t>
            </a:r>
            <a:r>
              <a:rPr lang="en" sz="2400">
                <a:solidFill>
                  <a:srgbClr val="D9D9D9"/>
                </a:solidFill>
              </a:rPr>
              <a:t>.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idx="4294967295" type="title"/>
          </p:nvPr>
        </p:nvSpPr>
        <p:spPr>
          <a:xfrm>
            <a:off x="159300" y="59975"/>
            <a:ext cx="7420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" sz="4600">
                <a:solidFill>
                  <a:srgbClr val="0B5394"/>
                </a:solidFill>
                <a:latin typeface="Average"/>
                <a:ea typeface="Average"/>
                <a:cs typeface="Average"/>
                <a:sym typeface="Average"/>
              </a:rPr>
              <a:t>legibilidad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/>
              <a:t>es importante</a:t>
            </a:r>
            <a:endParaRPr/>
          </a:p>
        </p:txBody>
      </p:sp>
      <p:sp>
        <p:nvSpPr>
          <p:cNvPr id="264" name="Google Shape;264;p38"/>
          <p:cNvSpPr txBox="1"/>
          <p:nvPr/>
        </p:nvSpPr>
        <p:spPr>
          <a:xfrm>
            <a:off x="3636125" y="3838650"/>
            <a:ext cx="3645300" cy="254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def cuad(x):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return x ** 2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def suma_cuadrados(n):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suma = 0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for i in range(1, n + 1):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    suma = suma + cuad(i)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return suma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print("Suma:", suma_cuadrados(5))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5377975" y="1058625"/>
            <a:ext cx="3645300" cy="195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def cuad(x):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return x**2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def suma_cuadrados(n):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suma = 0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for i in range(1,n+1):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suma = suma+cuad(i)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return suma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print("Suma:",suma_cuadrados(5))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1618100" y="1058625"/>
            <a:ext cx="3645300" cy="259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def cuad(x):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return x**2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def suma_cuadrados(  n  ):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suma = 0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for i in range(1,  n+ 1):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    suma = suma+cuad( i )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return suma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print("Suma:",suma_cuadrados(5))</a:t>
            </a:r>
            <a:endParaRPr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4768375" y="6434550"/>
            <a:ext cx="4375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https://www.python.org/dev/peps/pep-0008/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4">
            <a:alphaModFix/>
          </a:blip>
          <a:srcRect b="50266" l="0" r="56876" t="0"/>
          <a:stretch/>
        </p:blipFill>
        <p:spPr>
          <a:xfrm>
            <a:off x="71449" y="1665800"/>
            <a:ext cx="1646674" cy="138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4">
            <a:alphaModFix/>
          </a:blip>
          <a:srcRect b="0" l="0" r="56876" t="50266"/>
          <a:stretch/>
        </p:blipFill>
        <p:spPr>
          <a:xfrm>
            <a:off x="1755950" y="4418223"/>
            <a:ext cx="1646666" cy="13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idx="4294967295" type="title"/>
          </p:nvPr>
        </p:nvSpPr>
        <p:spPr>
          <a:xfrm>
            <a:off x="311700" y="1855367"/>
            <a:ext cx="8520600" cy="25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“La </a:t>
            </a:r>
            <a:r>
              <a:rPr b="0" i="1" lang="en" sz="48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perfección</a:t>
            </a:r>
            <a:r>
              <a:rPr b="0"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 se alcanza cuando no hay nada más que </a:t>
            </a:r>
            <a:r>
              <a:rPr b="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añadir</a:t>
            </a:r>
            <a:r>
              <a:rPr b="0"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sino cuando no hay nada más que </a:t>
            </a:r>
            <a:r>
              <a:rPr b="0" i="1" lang="en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quitar</a:t>
            </a:r>
            <a:r>
              <a:rPr b="0"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b="0" i="1" sz="3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9"/>
          <p:cNvSpPr txBox="1"/>
          <p:nvPr>
            <p:ph idx="4294967295" type="body"/>
          </p:nvPr>
        </p:nvSpPr>
        <p:spPr>
          <a:xfrm>
            <a:off x="311700" y="4628467"/>
            <a:ext cx="8520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Antoine de Saint-Exupéry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idx="4294967295" type="title"/>
          </p:nvPr>
        </p:nvSpPr>
        <p:spPr>
          <a:xfrm>
            <a:off x="4125550" y="2985150"/>
            <a:ext cx="20067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dogmas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3011750" y="2899650"/>
            <a:ext cx="1058700" cy="1058700"/>
          </a:xfrm>
          <a:prstGeom prst="noSmoking">
            <a:avLst>
              <a:gd fmla="val 13775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idx="4294967295" type="title"/>
          </p:nvPr>
        </p:nvSpPr>
        <p:spPr>
          <a:xfrm>
            <a:off x="0" y="1094975"/>
            <a:ext cx="91440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</a:rPr>
              <a:t>¡Leer código!</a:t>
            </a:r>
            <a:endParaRPr sz="3600">
              <a:solidFill>
                <a:srgbClr val="38761D"/>
              </a:solidFill>
            </a:endParaRPr>
          </a:p>
        </p:txBody>
      </p:sp>
      <p:sp>
        <p:nvSpPr>
          <p:cNvPr id="287" name="Google Shape;287;p41"/>
          <p:cNvSpPr txBox="1"/>
          <p:nvPr>
            <p:ph idx="4294967295" type="title"/>
          </p:nvPr>
        </p:nvSpPr>
        <p:spPr>
          <a:xfrm>
            <a:off x="0" y="4455450"/>
            <a:ext cx="91440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https://docs.python.org/3/library</a:t>
            </a:r>
            <a:endParaRPr sz="1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38" y="2402550"/>
            <a:ext cx="8498719" cy="20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4294967295" type="title"/>
          </p:nvPr>
        </p:nvSpPr>
        <p:spPr>
          <a:xfrm>
            <a:off x="311700" y="59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Construcción de programas</a:t>
            </a:r>
            <a:endParaRPr/>
          </a:p>
        </p:txBody>
      </p:sp>
      <p:sp>
        <p:nvSpPr>
          <p:cNvPr id="76" name="Google Shape;76;p15"/>
          <p:cNvSpPr txBox="1"/>
          <p:nvPr>
            <p:ph idx="4294967295" type="body"/>
          </p:nvPr>
        </p:nvSpPr>
        <p:spPr>
          <a:xfrm>
            <a:off x="331875" y="2139750"/>
            <a:ext cx="2996400" cy="26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Análisis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Especificación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Diseño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Implementación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Pruebas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Mantenimiento</a:t>
            </a:r>
            <a:endParaRPr sz="2400"/>
          </a:p>
        </p:txBody>
      </p:sp>
      <p:sp>
        <p:nvSpPr>
          <p:cNvPr id="77" name="Google Shape;77;p15"/>
          <p:cNvSpPr txBox="1"/>
          <p:nvPr/>
        </p:nvSpPr>
        <p:spPr>
          <a:xfrm>
            <a:off x="2214300" y="941275"/>
            <a:ext cx="6618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Convertir millas + pies + pulgadas → metros</a:t>
            </a:r>
            <a:endParaRPr baseline="30000"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066800" y="1577175"/>
            <a:ext cx="32376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 milla = 1.609344 km</a:t>
            </a:r>
            <a:b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 pie = 30.48 cm</a:t>
            </a:r>
            <a:b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 pulgada = 2.54 cm</a:t>
            </a:r>
            <a:b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2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 rotWithShape="1">
          <a:blip r:embed="rId5">
            <a:alphaModFix/>
          </a:blip>
          <a:srcRect b="52487" l="18865" r="17011" t="29108"/>
          <a:stretch/>
        </p:blipFill>
        <p:spPr>
          <a:xfrm>
            <a:off x="645662" y="6082488"/>
            <a:ext cx="3708150" cy="50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50" y="0"/>
            <a:ext cx="8061701" cy="587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 rotWithShape="1">
          <a:blip r:embed="rId5">
            <a:alphaModFix/>
          </a:blip>
          <a:srcRect b="11254" l="23517" r="22381" t="54620"/>
          <a:stretch/>
        </p:blipFill>
        <p:spPr>
          <a:xfrm>
            <a:off x="5418406" y="5866538"/>
            <a:ext cx="3128776" cy="9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4294967295" type="title"/>
          </p:nvPr>
        </p:nvSpPr>
        <p:spPr>
          <a:xfrm>
            <a:off x="311700" y="59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Construcción de programas</a:t>
            </a:r>
            <a:endParaRPr/>
          </a:p>
        </p:txBody>
      </p:sp>
      <p:sp>
        <p:nvSpPr>
          <p:cNvPr id="84" name="Google Shape;84;p16"/>
          <p:cNvSpPr txBox="1"/>
          <p:nvPr>
            <p:ph idx="4294967295" type="body"/>
          </p:nvPr>
        </p:nvSpPr>
        <p:spPr>
          <a:xfrm>
            <a:off x="331875" y="2139750"/>
            <a:ext cx="2996400" cy="26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Análisis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Especificación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Diseño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Implementación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Pruebas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Mantenimiento</a:t>
            </a:r>
            <a:endParaRPr sz="2400"/>
          </a:p>
        </p:txBody>
      </p:sp>
      <p:sp>
        <p:nvSpPr>
          <p:cNvPr id="85" name="Google Shape;85;p16"/>
          <p:cNvSpPr txBox="1"/>
          <p:nvPr/>
        </p:nvSpPr>
        <p:spPr>
          <a:xfrm>
            <a:off x="2214300" y="941275"/>
            <a:ext cx="6618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Convertir millas + pies + pulgadas → metros</a:t>
            </a:r>
            <a:endParaRPr baseline="30000" sz="2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066800" y="1577175"/>
            <a:ext cx="32376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1 milla = 1.609344 km</a:t>
            </a:r>
            <a:b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1 pie = 30.48 cm</a:t>
            </a:r>
            <a:b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1 pulgada = 2.54 cm</a:t>
            </a:r>
            <a:b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066800" y="2973025"/>
            <a:ext cx="4785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 milla = 1609.344 m</a:t>
            </a:r>
            <a:b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 pie = 0.3048 m</a:t>
            </a:r>
            <a:b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 pulgada = 0.0254 m</a:t>
            </a:r>
            <a:endParaRPr sz="2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 = 1609.344 L + 0.3048 F + 0.0254 P</a:t>
            </a:r>
            <a:endParaRPr b="1" sz="2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572000" y="4554675"/>
            <a:ext cx="2927100" cy="189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$ python3 a_metros.py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millas: 1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pies: 15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pulgadas: 20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1614.424 metros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4294967295" type="title"/>
          </p:nvPr>
        </p:nvSpPr>
        <p:spPr>
          <a:xfrm>
            <a:off x="311700" y="59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Construcción de programas</a:t>
            </a:r>
            <a:endParaRPr/>
          </a:p>
        </p:txBody>
      </p:sp>
      <p:sp>
        <p:nvSpPr>
          <p:cNvPr id="94" name="Google Shape;94;p17"/>
          <p:cNvSpPr txBox="1"/>
          <p:nvPr>
            <p:ph idx="4294967295" type="body"/>
          </p:nvPr>
        </p:nvSpPr>
        <p:spPr>
          <a:xfrm>
            <a:off x="331875" y="2139750"/>
            <a:ext cx="2996400" cy="26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Análisis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Especificación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Diseño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Implementación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Pruebas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Mantenimiento</a:t>
            </a:r>
            <a:endParaRPr sz="2400"/>
          </a:p>
        </p:txBody>
      </p:sp>
      <p:sp>
        <p:nvSpPr>
          <p:cNvPr id="95" name="Google Shape;95;p17"/>
          <p:cNvSpPr txBox="1"/>
          <p:nvPr/>
        </p:nvSpPr>
        <p:spPr>
          <a:xfrm>
            <a:off x="2214300" y="941275"/>
            <a:ext cx="6618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Convertir millas + pies + pulgadas → metros</a:t>
            </a:r>
            <a:endParaRPr baseline="30000" sz="2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4066800" y="1722675"/>
            <a:ext cx="47859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1 milla = 1609.344 m</a:t>
            </a:r>
            <a:b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1 pie = 0.3048 m</a:t>
            </a:r>
            <a:b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1 pulgada = 0.0254 m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 = 1609.344 L + 0.3048 F + 0.0254 P</a:t>
            </a:r>
            <a:endParaRPr b="1"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397850" y="3263550"/>
            <a:ext cx="55602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Sea L ← pedir("millas")</a:t>
            </a:r>
            <a:endParaRPr sz="2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Sea F ← pedir("pies")</a:t>
            </a:r>
            <a:b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Sea P ← pedir("pulgadas")</a:t>
            </a:r>
            <a:b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Sea M ← 1609.344 x L + 0.3048 x F + 0.0254 x P</a:t>
            </a:r>
            <a:endParaRPr sz="2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mostrar(M)</a:t>
            </a:r>
            <a:endParaRPr sz="2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4294967295" type="title"/>
          </p:nvPr>
        </p:nvSpPr>
        <p:spPr>
          <a:xfrm>
            <a:off x="311700" y="59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Construcción de programas</a:t>
            </a:r>
            <a:endParaRPr/>
          </a:p>
        </p:txBody>
      </p:sp>
      <p:sp>
        <p:nvSpPr>
          <p:cNvPr id="103" name="Google Shape;103;p18"/>
          <p:cNvSpPr txBox="1"/>
          <p:nvPr>
            <p:ph idx="4294967295" type="body"/>
          </p:nvPr>
        </p:nvSpPr>
        <p:spPr>
          <a:xfrm>
            <a:off x="331875" y="2139750"/>
            <a:ext cx="2996400" cy="26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Análisis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Especificación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Diseño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Implementación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Pruebas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Mantenimiento</a:t>
            </a:r>
            <a:endParaRPr sz="2400"/>
          </a:p>
        </p:txBody>
      </p:sp>
      <p:sp>
        <p:nvSpPr>
          <p:cNvPr id="104" name="Google Shape;104;p18"/>
          <p:cNvSpPr txBox="1"/>
          <p:nvPr/>
        </p:nvSpPr>
        <p:spPr>
          <a:xfrm>
            <a:off x="2214300" y="941275"/>
            <a:ext cx="6618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Convertir millas + pies + pulgadas → metros</a:t>
            </a:r>
            <a:endParaRPr baseline="30000" sz="2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397850" y="1587150"/>
            <a:ext cx="55602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Sea L ← pedir("millas")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Sea F ← pedir("pies")</a:t>
            </a:r>
            <a:b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Sea P ← pedir("pulgadas")</a:t>
            </a:r>
            <a:b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Sea M ← 1609.344 x L + 0.3048 x F + 0.0254 x P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mostrar(M)</a:t>
            </a:r>
            <a:endParaRPr sz="20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927100" y="3984725"/>
            <a:ext cx="6216900" cy="215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a_metros</a:t>
            </a: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L = int(input("millas: "))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F = int(input("pies: "))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P = int(input("pulgadas: "))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M = 1609.344 * L + 0.3048 * F + 0.0254 * P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print(M, "metros")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a_metros</a:t>
            </a: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4294967295" type="title"/>
          </p:nvPr>
        </p:nvSpPr>
        <p:spPr>
          <a:xfrm>
            <a:off x="311700" y="59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Construcción de programas</a:t>
            </a:r>
            <a:endParaRPr/>
          </a:p>
        </p:txBody>
      </p:sp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331875" y="2139750"/>
            <a:ext cx="2996400" cy="26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Análisis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Especificación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Diseño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Implementación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Pruebas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Mantenimiento</a:t>
            </a:r>
            <a:endParaRPr sz="2400"/>
          </a:p>
        </p:txBody>
      </p:sp>
      <p:sp>
        <p:nvSpPr>
          <p:cNvPr id="113" name="Google Shape;113;p19"/>
          <p:cNvSpPr txBox="1"/>
          <p:nvPr/>
        </p:nvSpPr>
        <p:spPr>
          <a:xfrm>
            <a:off x="2214300" y="636475"/>
            <a:ext cx="6618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Convertir millas + pies + pulgadas → metros</a:t>
            </a:r>
            <a:endParaRPr baseline="30000" sz="2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927100" y="1272375"/>
            <a:ext cx="6216900" cy="215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a_metros</a:t>
            </a: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L = int(input("millas: "))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F = </a:t>
            </a: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int(</a:t>
            </a: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input("pies: "))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P = </a:t>
            </a: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int(</a:t>
            </a: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input("pulgadas: "))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M = 1609.344 * L + 0.3048 * F + 0.0254 * P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    print(M, "metros")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a_metros</a:t>
            </a: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572000" y="4087375"/>
            <a:ext cx="2927100" cy="189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$ python3 a_metros.py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millas: 1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pies: 15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pulgadas: 20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1614.424 metros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475" y="936024"/>
            <a:ext cx="5461476" cy="36588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" name="Google Shape;121;p20"/>
          <p:cNvSpPr txBox="1"/>
          <p:nvPr>
            <p:ph idx="4294967295" type="title"/>
          </p:nvPr>
        </p:nvSpPr>
        <p:spPr>
          <a:xfrm>
            <a:off x="311700" y="59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Construcción de programas</a:t>
            </a:r>
            <a:endParaRPr/>
          </a:p>
        </p:txBody>
      </p:sp>
      <p:sp>
        <p:nvSpPr>
          <p:cNvPr id="122" name="Google Shape;122;p20"/>
          <p:cNvSpPr txBox="1"/>
          <p:nvPr>
            <p:ph idx="4294967295" type="body"/>
          </p:nvPr>
        </p:nvSpPr>
        <p:spPr>
          <a:xfrm>
            <a:off x="331875" y="2139750"/>
            <a:ext cx="2996400" cy="26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Análisis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Especificación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Diseño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Implementación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Pruebas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AutoNum type="arabicPeriod"/>
            </a:pPr>
            <a:r>
              <a:rPr lang="en" sz="2400">
                <a:solidFill>
                  <a:schemeClr val="accent5"/>
                </a:solidFill>
              </a:rPr>
              <a:t>Mantenimiento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175" y="3628125"/>
            <a:ext cx="5529769" cy="3108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5">
            <a:alphaModFix/>
          </a:blip>
          <a:srcRect b="0" l="30617" r="22985" t="0"/>
          <a:stretch/>
        </p:blipFill>
        <p:spPr>
          <a:xfrm>
            <a:off x="7473676" y="3740225"/>
            <a:ext cx="1440474" cy="174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700"/>
            <a:ext cx="9144000" cy="6620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